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58" r:id="rId5"/>
    <p:sldId id="257" r:id="rId6"/>
    <p:sldId id="265" r:id="rId7"/>
    <p:sldId id="273" r:id="rId8"/>
    <p:sldId id="269" r:id="rId9"/>
    <p:sldId id="264" r:id="rId10"/>
    <p:sldId id="270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75" autoAdjust="0"/>
  </p:normalViewPr>
  <p:slideViewPr>
    <p:cSldViewPr snapToGrid="0" snapToObjects="1">
      <p:cViewPr varScale="1">
        <p:scale>
          <a:sx n="106" d="100"/>
          <a:sy n="106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7B43A-B746-534F-916D-BD013F30CB60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513A-0657-164F-843E-CE33862A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Spearman's rank correlation rho</a:t>
            </a:r>
          </a:p>
          <a:p>
            <a:endParaRPr lang="en-US" dirty="0" smtClean="0"/>
          </a:p>
          <a:p>
            <a:r>
              <a:rPr lang="en-US" dirty="0" smtClean="0"/>
              <a:t>data:  1/test$V1 and </a:t>
            </a:r>
            <a:r>
              <a:rPr lang="en-US" dirty="0" err="1" smtClean="0"/>
              <a:t>test$diff</a:t>
            </a:r>
            <a:endParaRPr lang="en-US" dirty="0" smtClean="0"/>
          </a:p>
          <a:p>
            <a:r>
              <a:rPr lang="en-US" dirty="0" smtClean="0"/>
              <a:t>S = 422844, p-value = 0.00225</a:t>
            </a:r>
          </a:p>
          <a:p>
            <a:r>
              <a:rPr lang="en-US" dirty="0" smtClean="0"/>
              <a:t>alternative hypothesis: true rho is not equal to 0</a:t>
            </a:r>
          </a:p>
          <a:p>
            <a:r>
              <a:rPr lang="en-US" dirty="0" smtClean="0"/>
              <a:t>sample estimates:</a:t>
            </a:r>
          </a:p>
          <a:p>
            <a:r>
              <a:rPr lang="en-US" dirty="0" smtClean="0"/>
              <a:t>      rho </a:t>
            </a:r>
          </a:p>
          <a:p>
            <a:r>
              <a:rPr lang="en-US" dirty="0" smtClean="0"/>
              <a:t>0.2482439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Topological </a:t>
            </a:r>
            <a:r>
              <a:rPr lang="en-US" dirty="0" smtClean="0"/>
              <a:t>domains: large </a:t>
            </a:r>
            <a:r>
              <a:rPr lang="en-US" dirty="0" err="1" smtClean="0"/>
              <a:t>megabase</a:t>
            </a:r>
            <a:r>
              <a:rPr lang="en-US" dirty="0" smtClean="0"/>
              <a:t>-sized chromatin interaction domains </a:t>
            </a:r>
          </a:p>
          <a:p>
            <a:r>
              <a:rPr lang="en-US" dirty="0" smtClean="0"/>
              <a:t>Stable across different cell types and highly conserved across species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 We want to see if those domains</a:t>
            </a:r>
            <a:r>
              <a:rPr lang="en-US" baseline="0" dirty="0" smtClean="0"/>
              <a:t> are interacting are actually being transcribed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the mean of each</a:t>
            </a:r>
            <a:r>
              <a:rPr lang="en-US" baseline="0" dirty="0" smtClean="0"/>
              <a:t> domain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of mRNA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(11/18/14 15:10) -----</a:t>
            </a:r>
          </a:p>
          <a:p>
            <a:r>
              <a:rPr lang="en-US" dirty="0"/>
              <a:t>pancreas has a large number of exposed </a:t>
            </a:r>
            <a:r>
              <a:rPr lang="en-US" dirty="0" smtClean="0"/>
              <a:t>domains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(11/18/14 15:10) -----</a:t>
            </a:r>
          </a:p>
          <a:p>
            <a:r>
              <a:rPr lang="en-US" dirty="0"/>
              <a:t>include </a:t>
            </a:r>
            <a:r>
              <a:rPr lang="en-US" dirty="0" err="1"/>
              <a:t>epigenomic</a:t>
            </a:r>
            <a:r>
              <a:rPr lang="en-US" dirty="0"/>
              <a:t> features like </a:t>
            </a:r>
            <a:r>
              <a:rPr lang="en-US" dirty="0" smtClean="0"/>
              <a:t>chromatin…</a:t>
            </a:r>
          </a:p>
          <a:p>
            <a:endParaRPr lang="en-US" dirty="0" smtClean="0"/>
          </a:p>
          <a:p>
            <a:r>
              <a:rPr lang="en-US" dirty="0" smtClean="0"/>
              <a:t>Chromatin features are left out</a:t>
            </a:r>
            <a:r>
              <a:rPr lang="en-US" baseline="0" dirty="0" smtClean="0"/>
              <a:t> of paradigm….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Biology:</a:t>
            </a:r>
          </a:p>
          <a:p>
            <a:endParaRPr lang="en-US" baseline="0" dirty="0" smtClean="0"/>
          </a:p>
          <a:p>
            <a:r>
              <a:rPr lang="en-US" dirty="0" smtClean="0"/>
              <a:t>Pancreas: most differentially expressed domain</a:t>
            </a:r>
          </a:p>
          <a:p>
            <a:r>
              <a:rPr lang="en-US" dirty="0" smtClean="0"/>
              <a:t> is the REG (regenerating) gene family on chr2 </a:t>
            </a:r>
          </a:p>
          <a:p>
            <a:r>
              <a:rPr lang="en-US" dirty="0" smtClean="0"/>
              <a:t>Which encodes small multi-function</a:t>
            </a:r>
          </a:p>
          <a:p>
            <a:r>
              <a:rPr lang="en-US" dirty="0" smtClean="0"/>
              <a:t>Proteins ; down-regulated in </a:t>
            </a:r>
          </a:p>
          <a:p>
            <a:r>
              <a:rPr lang="en-US" dirty="0" smtClean="0"/>
              <a:t>gastric cancer (Choi et al.) ; aberrant expression</a:t>
            </a:r>
          </a:p>
          <a:p>
            <a:r>
              <a:rPr lang="en-US" dirty="0" smtClean="0"/>
              <a:t>Profiles in colorectal cancer (</a:t>
            </a:r>
            <a:r>
              <a:rPr lang="en-US" dirty="0" err="1" smtClean="0"/>
              <a:t>Zheng</a:t>
            </a:r>
            <a:r>
              <a:rPr lang="en-US" dirty="0" smtClean="0"/>
              <a:t> el al.)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DNA hypersensitivity</a:t>
            </a:r>
            <a:r>
              <a:rPr lang="en-US" baseline="0" dirty="0" smtClean="0"/>
              <a:t> sites are portions of the chromosome open for transcription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pancreas </a:t>
            </a:r>
            <a:r>
              <a:rPr lang="en-US" dirty="0"/>
              <a:t>has higher percentage of accessible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pancreas has a large number of exposed domains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Genes are </a:t>
            </a:r>
            <a:r>
              <a:rPr lang="en-US" dirty="0" err="1" smtClean="0"/>
              <a:t>epxressed</a:t>
            </a:r>
            <a:r>
              <a:rPr lang="en-US" dirty="0" smtClean="0"/>
              <a:t> when</a:t>
            </a:r>
            <a:r>
              <a:rPr lang="en-US" baseline="0" dirty="0" smtClean="0"/>
              <a:t> chromatin is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domains on</a:t>
            </a:r>
            <a:r>
              <a:rPr lang="en-US" baseline="0" dirty="0" smtClean="0"/>
              <a:t> the right </a:t>
            </a:r>
            <a:r>
              <a:rPr lang="en-US" baseline="0" dirty="0" err="1" smtClean="0"/>
              <a:t>aremore</a:t>
            </a:r>
            <a:r>
              <a:rPr lang="en-US" baseline="0" dirty="0" smtClean="0"/>
              <a:t>  open in pancreas and the domains on the left are more closed in pancreas….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Upregulated</a:t>
            </a:r>
            <a:r>
              <a:rPr lang="en-US" dirty="0" smtClean="0"/>
              <a:t> with p value of .01 , -12 is more </a:t>
            </a:r>
            <a:r>
              <a:rPr lang="en-US" dirty="0" err="1" smtClean="0"/>
              <a:t>strigent</a:t>
            </a:r>
            <a:r>
              <a:rPr lang="en-US" dirty="0" smtClean="0"/>
              <a:t>,</a:t>
            </a:r>
            <a:r>
              <a:rPr lang="en-US" baseline="0" dirty="0" smtClean="0"/>
              <a:t> and we see more and more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r>
              <a:rPr lang="en-US" dirty="0"/>
              <a:t>----- Meeting Notes (11/18/14 15:10) -----</a:t>
            </a:r>
          </a:p>
          <a:p>
            <a:r>
              <a:rPr lang="en-US" dirty="0"/>
              <a:t>percentage increase of </a:t>
            </a:r>
          </a:p>
          <a:p>
            <a:endParaRPr lang="en-US" dirty="0"/>
          </a:p>
          <a:p>
            <a:r>
              <a:rPr lang="en-US" dirty="0"/>
              <a:t>left sided t test</a:t>
            </a:r>
          </a:p>
          <a:p>
            <a:endParaRPr lang="en-US" dirty="0"/>
          </a:p>
          <a:p>
            <a:r>
              <a:rPr lang="en-US" dirty="0"/>
              <a:t>show </a:t>
            </a:r>
            <a:r>
              <a:rPr lang="en-US" dirty="0" err="1"/>
              <a:t>dna</a:t>
            </a:r>
            <a:r>
              <a:rPr lang="en-US" dirty="0"/>
              <a:t> </a:t>
            </a:r>
            <a:r>
              <a:rPr lang="en-US" dirty="0" err="1"/>
              <a:t>hypersensitivy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 Stuart’s lab, specifically:</a:t>
            </a:r>
          </a:p>
          <a:p>
            <a:endParaRPr lang="en-US" dirty="0" smtClean="0"/>
          </a:p>
          <a:p>
            <a:r>
              <a:rPr lang="en-US" dirty="0" smtClean="0"/>
              <a:t>Dan Carlin for teaching me what “p-value” means</a:t>
            </a:r>
          </a:p>
          <a:p>
            <a:endParaRPr lang="en-US" dirty="0" smtClean="0"/>
          </a:p>
          <a:p>
            <a:r>
              <a:rPr lang="en-US" dirty="0" err="1" smtClean="0"/>
              <a:t>Kiley</a:t>
            </a:r>
            <a:r>
              <a:rPr lang="en-US" dirty="0" smtClean="0"/>
              <a:t> for teaching me what “wrangling” means</a:t>
            </a:r>
          </a:p>
          <a:p>
            <a:endParaRPr lang="en-US" dirty="0" smtClean="0"/>
          </a:p>
          <a:p>
            <a:r>
              <a:rPr lang="en-US" dirty="0" smtClean="0"/>
              <a:t>Evan for teaching me what I need to put on my bike so I can get up the hill faster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513A-0657-164F-843E-CE33862AD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4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68E3-1B39-F240-AD0C-57502D064E6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F127-2B08-E043-A95D-AC53BD4E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</a:t>
            </a:r>
            <a:r>
              <a:rPr lang="en-US" dirty="0" smtClean="0"/>
              <a:t>correlate RNA </a:t>
            </a:r>
            <a:r>
              <a:rPr lang="en-US" dirty="0" smtClean="0"/>
              <a:t>expression and </a:t>
            </a:r>
            <a:r>
              <a:rPr lang="en-US" dirty="0" smtClean="0"/>
              <a:t>DNase hypersensitivity sites in DNA domains?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David John </a:t>
            </a:r>
            <a:r>
              <a:rPr lang="en-US" dirty="0" err="1" smtClean="0"/>
              <a:t>Haan</a:t>
            </a:r>
            <a:endParaRPr lang="en-US" dirty="0"/>
          </a:p>
          <a:p>
            <a:r>
              <a:rPr lang="en-US" dirty="0" smtClean="0"/>
              <a:t>Stuart’s Lab</a:t>
            </a:r>
          </a:p>
          <a:p>
            <a:r>
              <a:rPr lang="en-US" dirty="0" smtClean="0"/>
              <a:t>Nov 20, 2014</a:t>
            </a:r>
          </a:p>
          <a:p>
            <a:r>
              <a:rPr lang="en-US" dirty="0" smtClean="0"/>
              <a:t>UCSC</a:t>
            </a:r>
          </a:p>
        </p:txBody>
      </p:sp>
    </p:spTree>
    <p:extLst>
      <p:ext uri="{BB962C8B-B14F-4D97-AF65-F5344CB8AC3E}">
        <p14:creationId xmlns:p14="http://schemas.microsoft.com/office/powerpoint/2010/main" val="301429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tests: Heart and Ovary</a:t>
            </a:r>
            <a:endParaRPr lang="en-US" dirty="0"/>
          </a:p>
        </p:txBody>
      </p:sp>
      <p:pic>
        <p:nvPicPr>
          <p:cNvPr id="4" name="Content Placeholder 3" descr="Hear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315399" y="1723712"/>
            <a:ext cx="7325405" cy="4195885"/>
          </a:xfrm>
        </p:spPr>
      </p:pic>
      <p:pic>
        <p:nvPicPr>
          <p:cNvPr id="5" name="Content Placeholder 3" descr="Ov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2914287" y="1723713"/>
            <a:ext cx="7597557" cy="41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more </a:t>
            </a:r>
            <a:r>
              <a:rPr lang="en-US" dirty="0" smtClean="0"/>
              <a:t>DNase hypersensitivity data</a:t>
            </a:r>
          </a:p>
          <a:p>
            <a:endParaRPr lang="en-US" dirty="0"/>
          </a:p>
          <a:p>
            <a:r>
              <a:rPr lang="en-US" dirty="0" smtClean="0"/>
              <a:t>Gene-specific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Analyze tissue specific “closed” domains</a:t>
            </a:r>
          </a:p>
          <a:p>
            <a:endParaRPr lang="en-US" dirty="0" smtClean="0"/>
          </a:p>
          <a:p>
            <a:r>
              <a:rPr lang="en-US" dirty="0" smtClean="0"/>
              <a:t>Compare domains among tissue types including cancer</a:t>
            </a:r>
          </a:p>
          <a:p>
            <a:endParaRPr lang="en-US" dirty="0" smtClean="0"/>
          </a:p>
          <a:p>
            <a:r>
              <a:rPr lang="en-US" dirty="0" smtClean="0"/>
              <a:t>Integrating domains into pathway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Josh’s lab specifically Josh Stuart, Dan Carlin, </a:t>
            </a:r>
            <a:r>
              <a:rPr lang="en-US" dirty="0" err="1" smtClean="0"/>
              <a:t>Kiley</a:t>
            </a:r>
            <a:r>
              <a:rPr lang="en-US" dirty="0" smtClean="0"/>
              <a:t> </a:t>
            </a:r>
            <a:r>
              <a:rPr lang="en-US" dirty="0" err="1" smtClean="0"/>
              <a:t>Graim</a:t>
            </a:r>
            <a:r>
              <a:rPr lang="en-US" dirty="0" smtClean="0"/>
              <a:t>, and Evan </a:t>
            </a:r>
            <a:r>
              <a:rPr lang="en-US" dirty="0" err="1" smtClean="0"/>
              <a:t>Paull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Charles </a:t>
            </a:r>
            <a:r>
              <a:rPr lang="en-US" dirty="0" err="1" smtClean="0"/>
              <a:t>Markello</a:t>
            </a:r>
            <a:r>
              <a:rPr lang="en-US" dirty="0" smtClean="0"/>
              <a:t> for helping create the t-test</a:t>
            </a:r>
          </a:p>
          <a:p>
            <a:endParaRPr lang="en-US" dirty="0"/>
          </a:p>
          <a:p>
            <a:r>
              <a:rPr lang="en-US" dirty="0" smtClean="0"/>
              <a:t>Evan for helping determine what I need (or don’t need) on my bike to get up the hill faster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8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Pancreas HS differential VS</a:t>
            </a:r>
            <a:br>
              <a:rPr lang="en-US" dirty="0" smtClean="0"/>
            </a:br>
            <a:r>
              <a:rPr lang="en-US" dirty="0" smtClean="0"/>
              <a:t>significantly expressed Breast domains </a:t>
            </a:r>
            <a:endParaRPr lang="en-US" dirty="0"/>
          </a:p>
        </p:txBody>
      </p:sp>
      <p:pic>
        <p:nvPicPr>
          <p:cNvPr id="4" name="Content Placeholder 3" descr="Breast_vs__al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345764" y="911412"/>
            <a:ext cx="11609294" cy="5946588"/>
          </a:xfrm>
        </p:spPr>
      </p:pic>
      <p:sp>
        <p:nvSpPr>
          <p:cNvPr id="5" name="TextBox 4"/>
          <p:cNvSpPr txBox="1"/>
          <p:nvPr/>
        </p:nvSpPr>
        <p:spPr>
          <a:xfrm>
            <a:off x="6364598" y="4756557"/>
            <a:ext cx="251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*No Correlation!!!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42972" y="1944879"/>
            <a:ext cx="233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black is the Dnase HS coverage differential plot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2973" y="3231964"/>
            <a:ext cx="214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r</a:t>
            </a:r>
            <a:r>
              <a:rPr lang="en-US" dirty="0" smtClean="0"/>
              <a:t>ed/blue is a density plot of significant expression levels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5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Topological Associated Domains (TAD)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Megabase</a:t>
            </a:r>
            <a:r>
              <a:rPr lang="en-US" dirty="0" smtClean="0"/>
              <a:t>-sized local chromatin interaction domains</a:t>
            </a:r>
          </a:p>
          <a:p>
            <a:r>
              <a:rPr lang="en-US" dirty="0" smtClean="0"/>
              <a:t>Determined thru </a:t>
            </a:r>
            <a:r>
              <a:rPr lang="en-US" dirty="0" err="1" smtClean="0"/>
              <a:t>HiC</a:t>
            </a:r>
            <a:r>
              <a:rPr lang="en-US" dirty="0" smtClean="0"/>
              <a:t> Assay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73601"/>
            <a:ext cx="8229600" cy="27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GTEX Portal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br>
              <a:rPr lang="en-US" dirty="0" smtClean="0"/>
            </a:br>
            <a:r>
              <a:rPr lang="en-US" dirty="0"/>
              <a:t>2,921 samples</a:t>
            </a:r>
          </a:p>
        </p:txBody>
      </p:sp>
      <p:pic>
        <p:nvPicPr>
          <p:cNvPr id="8" name="Content Placeholder 7" descr="Screen Shot 2014-11-18 at 3.57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9" r="-7339"/>
          <a:stretch>
            <a:fillRect/>
          </a:stretch>
        </p:blipFill>
        <p:spPr>
          <a:xfrm>
            <a:off x="-612587" y="1417638"/>
            <a:ext cx="10428940" cy="5651539"/>
          </a:xfrm>
        </p:spPr>
      </p:pic>
    </p:spTree>
    <p:extLst>
      <p:ext uri="{BB962C8B-B14F-4D97-AF65-F5344CB8AC3E}">
        <p14:creationId xmlns:p14="http://schemas.microsoft.com/office/powerpoint/2010/main" val="144928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“Wrangle” the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65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HiC</a:t>
            </a:r>
            <a:r>
              <a:rPr lang="en-US" sz="2800" dirty="0" smtClean="0"/>
              <a:t> Assay Domain data: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GTEX </a:t>
            </a:r>
            <a:r>
              <a:rPr lang="en-US" sz="2800" dirty="0" err="1" smtClean="0"/>
              <a:t>RNAseq</a:t>
            </a:r>
            <a:r>
              <a:rPr lang="en-US" sz="2800" dirty="0" smtClean="0"/>
              <a:t> Data in RPKMs: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Take the mean of each domain and each tissue type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6446"/>
              </p:ext>
            </p:extLst>
          </p:nvPr>
        </p:nvGraphicFramePr>
        <p:xfrm>
          <a:off x="830729" y="3660586"/>
          <a:ext cx="5011272" cy="191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18"/>
                <a:gridCol w="1252818"/>
                <a:gridCol w="1252818"/>
                <a:gridCol w="1252818"/>
              </a:tblGrid>
              <a:tr h="291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Pancreas1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Pancreas2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Heart1</a:t>
                      </a:r>
                    </a:p>
                  </a:txBody>
                  <a:tcPr marL="12700" marR="12700" marT="12700" marB="0" anchor="b"/>
                </a:tc>
              </a:tr>
              <a:tr h="31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CMA1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17.085</a:t>
                      </a:r>
                    </a:p>
                  </a:txBody>
                  <a:tcPr marL="12700" marR="12700" marT="12700" marB="0" anchor="b"/>
                </a:tc>
              </a:tr>
              <a:tr h="31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CTSG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53.265</a:t>
                      </a:r>
                    </a:p>
                  </a:txBody>
                  <a:tcPr marL="12700" marR="12700" marT="12700" marB="0" anchor="b"/>
                </a:tc>
              </a:tr>
              <a:tr h="31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GZMH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89.445</a:t>
                      </a:r>
                    </a:p>
                  </a:txBody>
                  <a:tcPr marL="12700" marR="12700" marT="12700" marB="0" anchor="b"/>
                </a:tc>
              </a:tr>
              <a:tr h="31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GZMB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85.425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39.195</a:t>
                      </a:r>
                    </a:p>
                  </a:txBody>
                  <a:tcPr marL="12700" marR="12700" marT="12700" marB="0" anchor="b"/>
                </a:tc>
              </a:tr>
              <a:tr h="318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STXBP6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97.485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28585"/>
              </p:ext>
            </p:extLst>
          </p:nvPr>
        </p:nvGraphicFramePr>
        <p:xfrm>
          <a:off x="830729" y="1942351"/>
          <a:ext cx="7545297" cy="1210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130"/>
                <a:gridCol w="1116704"/>
                <a:gridCol w="1061932"/>
                <a:gridCol w="1080562"/>
                <a:gridCol w="1173713"/>
                <a:gridCol w="894256"/>
              </a:tblGrid>
              <a:tr h="324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chr14_24960000_26280000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CMA1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CTSG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GZMH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GZMB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STXBP6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24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chr14_26560000_28200000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MIR4307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24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chr14_29080000_30080000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FOXG1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C14orf23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MIR548AI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PRKD1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3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chr14_30160000_30920000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MIR548AI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PRKD1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5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GTEX </a:t>
            </a:r>
            <a:r>
              <a:rPr lang="en-US" dirty="0" err="1" smtClean="0"/>
              <a:t>RNAseq</a:t>
            </a:r>
            <a:r>
              <a:rPr lang="en-US" dirty="0" smtClean="0"/>
              <a:t> expression in 150 most variable domains</a:t>
            </a:r>
            <a:endParaRPr lang="en-US" dirty="0"/>
          </a:p>
        </p:txBody>
      </p:sp>
      <p:pic>
        <p:nvPicPr>
          <p:cNvPr id="4" name="Content Placeholder 3" descr="domain_mean_by_sample_mean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64353" y="1417638"/>
            <a:ext cx="7998902" cy="4924941"/>
          </a:xfrm>
        </p:spPr>
      </p:pic>
      <p:sp>
        <p:nvSpPr>
          <p:cNvPr id="11" name="TextBox 10"/>
          <p:cNvSpPr txBox="1"/>
          <p:nvPr/>
        </p:nvSpPr>
        <p:spPr>
          <a:xfrm>
            <a:off x="3301360" y="6342579"/>
            <a:ext cx="163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Tissue Type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04146" y="1887481"/>
            <a:ext cx="17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B3D"/>
                </a:solidFill>
              </a:rPr>
              <a:t>High Expression</a:t>
            </a:r>
            <a:endParaRPr lang="en-US" b="1" dirty="0">
              <a:solidFill>
                <a:srgbClr val="FF3B3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4146" y="3072510"/>
            <a:ext cx="166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Low Expression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617" y="2736751"/>
            <a:ext cx="553998" cy="18256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/>
              <a:t>DNA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617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DNase Hypersensitivity Sites</a:t>
            </a:r>
            <a:endParaRPr lang="en-US" dirty="0"/>
          </a:p>
        </p:txBody>
      </p:sp>
      <p:pic>
        <p:nvPicPr>
          <p:cNvPr id="4" name="Content Placeholder 3" descr="histogram_coverag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830398" y="1233893"/>
            <a:ext cx="9906000" cy="5490105"/>
          </a:xfrm>
        </p:spPr>
      </p:pic>
      <p:sp>
        <p:nvSpPr>
          <p:cNvPr id="3" name="TextBox 2"/>
          <p:cNvSpPr txBox="1"/>
          <p:nvPr/>
        </p:nvSpPr>
        <p:spPr>
          <a:xfrm>
            <a:off x="6110942" y="4166698"/>
            <a:ext cx="3033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5 tissue samples are from the Human </a:t>
            </a:r>
            <a:r>
              <a:rPr lang="en-US" dirty="0" err="1" smtClean="0"/>
              <a:t>Epigenome</a:t>
            </a:r>
            <a:r>
              <a:rPr lang="en-US" dirty="0" smtClean="0"/>
              <a:t> Atlas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0942" y="2148357"/>
            <a:ext cx="2794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DNase HS assay </a:t>
            </a:r>
            <a:r>
              <a:rPr lang="en-US" dirty="0"/>
              <a:t>is an adequate assay </a:t>
            </a:r>
            <a:r>
              <a:rPr lang="en-US" dirty="0" smtClean="0"/>
              <a:t>to determine if a domain is open for transcription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6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Pancreas DNase coverage </a:t>
            </a:r>
            <a:r>
              <a:rPr lang="en-US" dirty="0" err="1" smtClean="0"/>
              <a:t>Vs</a:t>
            </a:r>
            <a:r>
              <a:rPr lang="en-US" dirty="0" smtClean="0"/>
              <a:t> RNA level</a:t>
            </a:r>
            <a:endParaRPr lang="en-US" dirty="0"/>
          </a:p>
        </p:txBody>
      </p:sp>
      <p:pic>
        <p:nvPicPr>
          <p:cNvPr id="6" name="Content Placeholder 5" descr="Pancreas_Scatt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509060" y="1643529"/>
            <a:ext cx="9607178" cy="4548233"/>
          </a:xfrm>
        </p:spPr>
      </p:pic>
      <p:sp>
        <p:nvSpPr>
          <p:cNvPr id="9" name="TextBox 8"/>
          <p:cNvSpPr txBox="1"/>
          <p:nvPr/>
        </p:nvSpPr>
        <p:spPr>
          <a:xfrm>
            <a:off x="5942580" y="2983722"/>
            <a:ext cx="2744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in red are significantly (p&lt;.05) more expressed in Pancreas than other tissues determined by a right sided t-test.</a:t>
            </a:r>
          </a:p>
        </p:txBody>
      </p:sp>
    </p:spTree>
    <p:extLst>
      <p:ext uri="{BB962C8B-B14F-4D97-AF65-F5344CB8AC3E}">
        <p14:creationId xmlns:p14="http://schemas.microsoft.com/office/powerpoint/2010/main" val="85426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does pancreas HS coverage in DNA domains differ from other tissue types?</a:t>
            </a:r>
            <a:endParaRPr lang="en-US" sz="3600" dirty="0"/>
          </a:p>
        </p:txBody>
      </p:sp>
      <p:pic>
        <p:nvPicPr>
          <p:cNvPr id="4" name="Content Placeholder 3" descr="Pancreas_hyp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598706" y="1181848"/>
            <a:ext cx="12311529" cy="5825564"/>
          </a:xfrm>
        </p:spPr>
      </p:pic>
    </p:spTree>
    <p:extLst>
      <p:ext uri="{BB962C8B-B14F-4D97-AF65-F5344CB8AC3E}">
        <p14:creationId xmlns:p14="http://schemas.microsoft.com/office/powerpoint/2010/main" val="411492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Pancreas </a:t>
            </a:r>
            <a:r>
              <a:rPr lang="en-US" sz="4000" dirty="0" smtClean="0"/>
              <a:t>HS differential in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significantly</a:t>
            </a:r>
            <a:r>
              <a:rPr lang="en-US" sz="4000" dirty="0" smtClean="0"/>
              <a:t> </a:t>
            </a:r>
            <a:r>
              <a:rPr lang="en-US" sz="4000" dirty="0" smtClean="0"/>
              <a:t>expressed </a:t>
            </a:r>
            <a:r>
              <a:rPr lang="en-US" sz="4000" dirty="0" smtClean="0"/>
              <a:t>Domains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1711" y="2852192"/>
            <a:ext cx="241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SOX9 – progenitor gene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3161" y="315309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 Family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091265" y="3071086"/>
            <a:ext cx="64044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1"/>
          </p:cNvCxnSpPr>
          <p:nvPr/>
        </p:nvCxnSpPr>
        <p:spPr>
          <a:xfrm flipH="1" flipV="1">
            <a:off x="5895874" y="3327445"/>
            <a:ext cx="727287" cy="1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26" descr="Pancreas_p10_all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415569" y="938093"/>
            <a:ext cx="11725252" cy="5897648"/>
          </a:xfrm>
        </p:spPr>
      </p:pic>
    </p:spTree>
    <p:extLst>
      <p:ext uri="{BB962C8B-B14F-4D97-AF65-F5344CB8AC3E}">
        <p14:creationId xmlns:p14="http://schemas.microsoft.com/office/powerpoint/2010/main" val="137467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660</Words>
  <Application>Microsoft Macintosh PowerPoint</Application>
  <PresentationFormat>On-screen Show (4:3)</PresentationFormat>
  <Paragraphs>186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Can we correlate RNA expression and DNase hypersensitivity sites in DNA domains?</vt:lpstr>
      <vt:lpstr>Topological Associated Domains (TAD)</vt:lpstr>
      <vt:lpstr>GTEX Portal RNAseq Data 2,921 samples</vt:lpstr>
      <vt:lpstr>“Wrangle” the Data!</vt:lpstr>
      <vt:lpstr>GTEX RNAseq expression in 150 most variable domains</vt:lpstr>
      <vt:lpstr>DNase Hypersensitivity Sites</vt:lpstr>
      <vt:lpstr>Pancreas DNase coverage Vs RNA level</vt:lpstr>
      <vt:lpstr>How does pancreas HS coverage in DNA domains differ from other tissue types?</vt:lpstr>
      <vt:lpstr>Pancreas HS differential in significantly expressed Domains</vt:lpstr>
      <vt:lpstr>More tests: Heart and Ovary</vt:lpstr>
      <vt:lpstr>Future direction</vt:lpstr>
      <vt:lpstr>Thank you </vt:lpstr>
      <vt:lpstr>Pancreas HS differential VS significantly expressed Breast domains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identify tissue type by DNA hypersensitivity</dc:title>
  <dc:creator>David</dc:creator>
  <cp:lastModifiedBy>David</cp:lastModifiedBy>
  <cp:revision>52</cp:revision>
  <dcterms:created xsi:type="dcterms:W3CDTF">2014-11-17T03:58:33Z</dcterms:created>
  <dcterms:modified xsi:type="dcterms:W3CDTF">2014-11-20T19:13:40Z</dcterms:modified>
</cp:coreProperties>
</file>